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1" r:id="rId1"/>
  </p:sldMasterIdLst>
  <p:sldIdLst>
    <p:sldId id="256" r:id="rId2"/>
    <p:sldId id="261" r:id="rId3"/>
    <p:sldId id="257" r:id="rId4"/>
    <p:sldId id="260" r:id="rId5"/>
    <p:sldId id="265" r:id="rId6"/>
    <p:sldId id="258" r:id="rId7"/>
    <p:sldId id="263" r:id="rId8"/>
    <p:sldId id="264" r:id="rId9"/>
    <p:sldId id="259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7A1FF"/>
    <a:srgbClr val="84CDD4"/>
    <a:srgbClr val="1F51A8"/>
    <a:srgbClr val="99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2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20DC-C842-7E40-9F9B-E01DEDF247A0}" type="datetimeFigureOut">
              <a:rPr lang="en-US" smtClean="0"/>
              <a:t>21/01/2014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0A8-0922-E040-90FD-41AB2A52A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20DC-C842-7E40-9F9B-E01DEDF247A0}" type="datetimeFigureOut">
              <a:rPr lang="en-US" smtClean="0"/>
              <a:t>21/01/2014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0A8-0922-E040-90FD-41AB2A52A1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20DC-C842-7E40-9F9B-E01DEDF247A0}" type="datetimeFigureOut">
              <a:rPr lang="en-US" smtClean="0"/>
              <a:t>21/01/2014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0A8-0922-E040-90FD-41AB2A52A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20DC-C842-7E40-9F9B-E01DEDF247A0}" type="datetimeFigureOut">
              <a:rPr lang="en-US" smtClean="0"/>
              <a:t>21/01/2014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0A8-0922-E040-90FD-41AB2A52A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20DC-C842-7E40-9F9B-E01DEDF247A0}" type="datetimeFigureOut">
              <a:rPr lang="en-US" smtClean="0"/>
              <a:t>21/01/2014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0A8-0922-E040-90FD-41AB2A52A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20DC-C842-7E40-9F9B-E01DEDF247A0}" type="datetimeFigureOut">
              <a:rPr lang="en-US" smtClean="0"/>
              <a:t>21/01/2014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0A8-0922-E040-90FD-41AB2A52A1C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20DC-C842-7E40-9F9B-E01DEDF247A0}" type="datetimeFigureOut">
              <a:rPr lang="en-US" smtClean="0"/>
              <a:t>21/01/2014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0A8-0922-E040-90FD-41AB2A52A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20DC-C842-7E40-9F9B-E01DEDF247A0}" type="datetimeFigureOut">
              <a:rPr lang="en-US" smtClean="0"/>
              <a:t>21/01/2014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0A8-0922-E040-90FD-41AB2A52A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20DC-C842-7E40-9F9B-E01DEDF247A0}" type="datetimeFigureOut">
              <a:rPr lang="en-US" smtClean="0"/>
              <a:t>21/01/2014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0A8-0922-E040-90FD-41AB2A52A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20DC-C842-7E40-9F9B-E01DEDF247A0}" type="datetimeFigureOut">
              <a:rPr lang="en-US" smtClean="0"/>
              <a:t>21/01/2014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0A8-0922-E040-90FD-41AB2A52A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20DC-C842-7E40-9F9B-E01DEDF247A0}" type="datetimeFigureOut">
              <a:rPr lang="en-US" smtClean="0"/>
              <a:t>21/01/2014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0A8-0922-E040-90FD-41AB2A52A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20DC-C842-7E40-9F9B-E01DEDF247A0}" type="datetimeFigureOut">
              <a:rPr lang="en-US" smtClean="0"/>
              <a:t>21/01/2014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200A8-0922-E040-90FD-41AB2A52A1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BF420DC-C842-7E40-9F9B-E01DEDF247A0}" type="datetimeFigureOut">
              <a:rPr lang="en-US" smtClean="0"/>
              <a:t>21/01/2014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275200A8-0922-E040-90FD-41AB2A52A1C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Relationship Id="rId3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jpg"/><Relationship Id="rId12" Type="http://schemas.openxmlformats.org/officeDocument/2006/relationships/image" Target="../media/image19.jpg"/><Relationship Id="rId13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8" Type="http://schemas.openxmlformats.org/officeDocument/2006/relationships/image" Target="../media/image15.jpg"/><Relationship Id="rId9" Type="http://schemas.openxmlformats.org/officeDocument/2006/relationships/image" Target="../media/image16.jpg"/><Relationship Id="rId10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jpg"/><Relationship Id="rId12" Type="http://schemas.openxmlformats.org/officeDocument/2006/relationships/image" Target="../media/image31.jpg"/><Relationship Id="rId13" Type="http://schemas.openxmlformats.org/officeDocument/2006/relationships/image" Target="../media/image32.jpg"/><Relationship Id="rId14" Type="http://schemas.openxmlformats.org/officeDocument/2006/relationships/image" Target="../media/image33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png"/><Relationship Id="rId6" Type="http://schemas.openxmlformats.org/officeDocument/2006/relationships/image" Target="../media/image25.jpg"/><Relationship Id="rId7" Type="http://schemas.openxmlformats.org/officeDocument/2006/relationships/image" Target="../media/image26.jpg"/><Relationship Id="rId8" Type="http://schemas.openxmlformats.org/officeDocument/2006/relationships/image" Target="../media/image27.jpg"/><Relationship Id="rId9" Type="http://schemas.openxmlformats.org/officeDocument/2006/relationships/image" Target="../media/image28.jpg"/><Relationship Id="rId10" Type="http://schemas.openxmlformats.org/officeDocument/2006/relationships/image" Target="../media/image2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4" Type="http://schemas.openxmlformats.org/officeDocument/2006/relationships/image" Target="../media/image36.jpg"/><Relationship Id="rId5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5" Type="http://schemas.openxmlformats.org/officeDocument/2006/relationships/image" Target="../media/image41.jpg"/><Relationship Id="rId6" Type="http://schemas.openxmlformats.org/officeDocument/2006/relationships/image" Target="../media/image42.jpg"/><Relationship Id="rId7" Type="http://schemas.openxmlformats.org/officeDocument/2006/relationships/image" Target="../media/image43.jpg"/><Relationship Id="rId8" Type="http://schemas.openxmlformats.org/officeDocument/2006/relationships/image" Target="../media/image44.jpg"/><Relationship Id="rId9" Type="http://schemas.openxmlformats.org/officeDocument/2006/relationships/image" Target="../media/image45.jpg"/><Relationship Id="rId10" Type="http://schemas.openxmlformats.org/officeDocument/2006/relationships/image" Target="../media/image46.jpg"/><Relationship Id="rId11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jpg"/><Relationship Id="rId12" Type="http://schemas.openxmlformats.org/officeDocument/2006/relationships/image" Target="../media/image58.jpg"/><Relationship Id="rId13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Relationship Id="rId4" Type="http://schemas.openxmlformats.org/officeDocument/2006/relationships/image" Target="../media/image50.jpg"/><Relationship Id="rId5" Type="http://schemas.openxmlformats.org/officeDocument/2006/relationships/image" Target="../media/image51.jpg"/><Relationship Id="rId6" Type="http://schemas.openxmlformats.org/officeDocument/2006/relationships/image" Target="../media/image52.jpg"/><Relationship Id="rId7" Type="http://schemas.openxmlformats.org/officeDocument/2006/relationships/image" Target="../media/image53.jpg"/><Relationship Id="rId8" Type="http://schemas.openxmlformats.org/officeDocument/2006/relationships/image" Target="../media/image54.jpg"/><Relationship Id="rId9" Type="http://schemas.openxmlformats.org/officeDocument/2006/relationships/image" Target="../media/image55.jpg"/><Relationship Id="rId10" Type="http://schemas.openxmlformats.org/officeDocument/2006/relationships/image" Target="../media/image5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944" y="359898"/>
            <a:ext cx="6950058" cy="345059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255A25"/>
                </a:solidFill>
              </a:rPr>
              <a:t>BSL</a:t>
            </a:r>
            <a:br>
              <a:rPr lang="en-US" dirty="0" smtClean="0">
                <a:solidFill>
                  <a:srgbClr val="255A25"/>
                </a:solidFill>
              </a:rPr>
            </a:br>
            <a:r>
              <a:rPr lang="en-US" dirty="0" smtClean="0">
                <a:solidFill>
                  <a:srgbClr val="255A25"/>
                </a:solidFill>
              </a:rPr>
              <a:t> Level 1</a:t>
            </a:r>
            <a:br>
              <a:rPr lang="en-US" dirty="0" smtClean="0">
                <a:solidFill>
                  <a:srgbClr val="255A25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255A25"/>
                </a:solidFill>
              </a:rPr>
              <a:t>Unit 102</a:t>
            </a:r>
            <a:br>
              <a:rPr lang="en-US" b="1" dirty="0" smtClean="0">
                <a:solidFill>
                  <a:srgbClr val="255A25"/>
                </a:solidFill>
              </a:rPr>
            </a:br>
            <a:r>
              <a:rPr lang="en-US" b="1" dirty="0" smtClean="0">
                <a:solidFill>
                  <a:srgbClr val="255A25"/>
                </a:solidFill>
              </a:rPr>
              <a:t>‘Human Description’</a:t>
            </a:r>
            <a:br>
              <a:rPr lang="en-US" b="1" dirty="0" smtClean="0">
                <a:solidFill>
                  <a:srgbClr val="255A25"/>
                </a:solidFill>
              </a:rPr>
            </a:br>
            <a:endParaRPr lang="en-US" b="1" dirty="0">
              <a:solidFill>
                <a:srgbClr val="255A25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605" y="3499840"/>
            <a:ext cx="2019300" cy="2286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578" y="3487140"/>
            <a:ext cx="2019300" cy="22987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144624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GUESS WHO ???</a:t>
            </a:r>
            <a:endParaRPr lang="en-US" sz="4400" dirty="0"/>
          </a:p>
        </p:txBody>
      </p:sp>
      <p:pic>
        <p:nvPicPr>
          <p:cNvPr id="6" name="Picture 5" descr="guess-who-tea-towel-mai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5" r="13274"/>
          <a:stretch/>
        </p:blipFill>
        <p:spPr>
          <a:xfrm>
            <a:off x="5228677" y="1461444"/>
            <a:ext cx="3712445" cy="5239841"/>
          </a:xfrm>
          <a:prstGeom prst="rect">
            <a:avLst/>
          </a:prstGeom>
        </p:spPr>
      </p:pic>
      <p:pic>
        <p:nvPicPr>
          <p:cNvPr id="7" name="Picture 6" descr="www.uplay.it-Guess_Who-4-400x4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2" y="3618246"/>
            <a:ext cx="3359862" cy="30830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1932" y="1979459"/>
            <a:ext cx="45448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275023"/>
                </a:solidFill>
              </a:rPr>
              <a:t>PRACTICAL GAME</a:t>
            </a:r>
          </a:p>
          <a:p>
            <a:endParaRPr lang="en-US" b="1" u="sng" dirty="0" smtClean="0">
              <a:solidFill>
                <a:srgbClr val="275023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275023"/>
                </a:solidFill>
              </a:rPr>
              <a:t>Split up into 2 groups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275023"/>
                </a:solidFill>
              </a:rPr>
              <a:t>Each group has 2 teams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275023"/>
                </a:solidFill>
              </a:rPr>
              <a:t>One team has cards marked ‘A’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275023"/>
                </a:solidFill>
              </a:rPr>
              <a:t>The other team has to guess who ???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275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5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NMF</a:t>
            </a:r>
            <a:endParaRPr lang="en-US" b="1" dirty="0"/>
          </a:p>
        </p:txBody>
      </p:sp>
      <p:pic>
        <p:nvPicPr>
          <p:cNvPr id="6" name="Picture 1" descr="FacialExpression.jpg                                           001F4E8CMacintosh HD                   C05C98D8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t="-68480" b="-68480"/>
          <a:stretch>
            <a:fillRect/>
          </a:stretch>
        </p:blipFill>
        <p:spPr bwMode="auto">
          <a:xfrm>
            <a:off x="549275" y="107576"/>
            <a:ext cx="8042276" cy="390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9275" y="3073040"/>
            <a:ext cx="6149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NMF ‘s are shown by using :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Facial Expressions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Head Movements</a:t>
            </a:r>
          </a:p>
          <a:p>
            <a:pPr marL="285750" indent="-285750">
              <a:buFont typeface="Arial"/>
              <a:buChar char="•"/>
            </a:pPr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Body Movements – shoulders &amp; stance</a:t>
            </a:r>
            <a:endParaRPr lang="en-US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7" descr="fac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743" y="4637460"/>
            <a:ext cx="4041257" cy="2048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9275" y="4866170"/>
            <a:ext cx="3656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Remember to use NMF in your descriptions</a:t>
            </a:r>
            <a:endParaRPr lang="en-US" sz="2000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95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255A25"/>
                </a:solidFill>
              </a:rPr>
              <a:t>‘Describing people’</a:t>
            </a:r>
            <a:endParaRPr lang="en-US" u="sng" dirty="0">
              <a:solidFill>
                <a:srgbClr val="255A2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Short, tall, fat, thin, slim, 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Hair - Long, short, curly, wavy, mop, bald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Blonde, Brown, Grey, Ginger, Black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Male,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female, man, woman, boy, girl</a:t>
            </a:r>
            <a:endParaRPr 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Glasses, hearing-aids, Cochlear Implant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Eyes - blue, green, brown,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grey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Earrings, piercings, tattoos</a:t>
            </a:r>
            <a:endParaRPr lang="en-US" dirty="0"/>
          </a:p>
        </p:txBody>
      </p:sp>
      <p:pic>
        <p:nvPicPr>
          <p:cNvPr id="4" name="Picture 3" descr="fat th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051" y="1258960"/>
            <a:ext cx="1665003" cy="1316311"/>
          </a:xfrm>
          <a:prstGeom prst="rect">
            <a:avLst/>
          </a:prstGeom>
        </p:spPr>
      </p:pic>
      <p:pic>
        <p:nvPicPr>
          <p:cNvPr id="5" name="Picture 4" descr="hai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19" y="2764849"/>
            <a:ext cx="1647735" cy="1397874"/>
          </a:xfrm>
          <a:prstGeom prst="rect">
            <a:avLst/>
          </a:prstGeom>
        </p:spPr>
      </p:pic>
      <p:pic>
        <p:nvPicPr>
          <p:cNvPr id="6" name="Picture 5" descr="male fema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19" y="4325674"/>
            <a:ext cx="1510849" cy="113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17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41130"/>
            <a:ext cx="8042276" cy="1144632"/>
          </a:xfrm>
        </p:spPr>
        <p:txBody>
          <a:bodyPr/>
          <a:lstStyle/>
          <a:p>
            <a:r>
              <a:rPr lang="en-US" dirty="0" smtClean="0"/>
              <a:t>Describing Clothing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275023"/>
                </a:solidFill>
              </a:rPr>
              <a:t>Coat </a:t>
            </a:r>
          </a:p>
          <a:p>
            <a:r>
              <a:rPr lang="en-US" b="1" dirty="0" smtClean="0">
                <a:solidFill>
                  <a:srgbClr val="275023"/>
                </a:solidFill>
              </a:rPr>
              <a:t>Hat </a:t>
            </a:r>
          </a:p>
          <a:p>
            <a:r>
              <a:rPr lang="en-US" b="1" dirty="0" smtClean="0">
                <a:solidFill>
                  <a:srgbClr val="275023"/>
                </a:solidFill>
              </a:rPr>
              <a:t>Scarf </a:t>
            </a:r>
          </a:p>
          <a:p>
            <a:r>
              <a:rPr lang="en-US" b="1" dirty="0" smtClean="0">
                <a:solidFill>
                  <a:srgbClr val="275023"/>
                </a:solidFill>
              </a:rPr>
              <a:t>Gloves</a:t>
            </a:r>
          </a:p>
          <a:p>
            <a:r>
              <a:rPr lang="en-US" b="1" dirty="0" smtClean="0">
                <a:solidFill>
                  <a:srgbClr val="275023"/>
                </a:solidFill>
              </a:rPr>
              <a:t>T-</a:t>
            </a:r>
            <a:r>
              <a:rPr lang="en-US" b="1" dirty="0" smtClean="0">
                <a:solidFill>
                  <a:srgbClr val="275023"/>
                </a:solidFill>
              </a:rPr>
              <a:t>Shirt</a:t>
            </a:r>
          </a:p>
          <a:p>
            <a:r>
              <a:rPr lang="en-US" b="1" dirty="0" smtClean="0">
                <a:solidFill>
                  <a:srgbClr val="275023"/>
                </a:solidFill>
              </a:rPr>
              <a:t>Shirt</a:t>
            </a:r>
            <a:endParaRPr lang="en-US" b="1" dirty="0" smtClean="0">
              <a:solidFill>
                <a:srgbClr val="275023"/>
              </a:solidFill>
            </a:endParaRPr>
          </a:p>
          <a:p>
            <a:r>
              <a:rPr lang="en-US" b="1" dirty="0" smtClean="0">
                <a:solidFill>
                  <a:srgbClr val="275023"/>
                </a:solidFill>
              </a:rPr>
              <a:t>Jumper </a:t>
            </a:r>
            <a:endParaRPr lang="en-US" b="1" dirty="0" smtClean="0">
              <a:solidFill>
                <a:srgbClr val="275023"/>
              </a:solidFill>
            </a:endParaRPr>
          </a:p>
          <a:p>
            <a:r>
              <a:rPr lang="en-US" b="1" dirty="0" smtClean="0">
                <a:solidFill>
                  <a:srgbClr val="275023"/>
                </a:solidFill>
              </a:rPr>
              <a:t>Cardigan</a:t>
            </a:r>
            <a:endParaRPr lang="en-US" b="1" dirty="0" smtClean="0">
              <a:solidFill>
                <a:srgbClr val="275023"/>
              </a:solidFill>
            </a:endParaRPr>
          </a:p>
          <a:p>
            <a:r>
              <a:rPr lang="en-US" b="1" dirty="0" smtClean="0">
                <a:solidFill>
                  <a:srgbClr val="275023"/>
                </a:solidFill>
              </a:rPr>
              <a:t>Trousers </a:t>
            </a:r>
          </a:p>
          <a:p>
            <a:endParaRPr lang="en-US" b="1" dirty="0" smtClean="0">
              <a:solidFill>
                <a:srgbClr val="275023"/>
              </a:solidFill>
            </a:endParaRPr>
          </a:p>
          <a:p>
            <a:endParaRPr lang="en-US" b="1" dirty="0" smtClean="0">
              <a:solidFill>
                <a:srgbClr val="275023"/>
              </a:solidFill>
            </a:endParaRPr>
          </a:p>
          <a:p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97541" y="1640110"/>
            <a:ext cx="3840480" cy="43434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275023"/>
                </a:solidFill>
              </a:rPr>
              <a:t>Skirt</a:t>
            </a:r>
          </a:p>
          <a:p>
            <a:r>
              <a:rPr lang="en-US" b="1" dirty="0" smtClean="0">
                <a:solidFill>
                  <a:srgbClr val="275023"/>
                </a:solidFill>
              </a:rPr>
              <a:t>Dress</a:t>
            </a:r>
            <a:endParaRPr lang="en-US" b="1" dirty="0" smtClean="0">
              <a:solidFill>
                <a:srgbClr val="275023"/>
              </a:solidFill>
            </a:endParaRPr>
          </a:p>
          <a:p>
            <a:r>
              <a:rPr lang="en-US" b="1" dirty="0" smtClean="0">
                <a:solidFill>
                  <a:srgbClr val="275023"/>
                </a:solidFill>
              </a:rPr>
              <a:t>Hoodie</a:t>
            </a:r>
          </a:p>
          <a:p>
            <a:r>
              <a:rPr lang="en-US" b="1" dirty="0" smtClean="0">
                <a:solidFill>
                  <a:srgbClr val="275023"/>
                </a:solidFill>
              </a:rPr>
              <a:t>Leggings</a:t>
            </a:r>
          </a:p>
          <a:p>
            <a:r>
              <a:rPr lang="en-US" b="1" dirty="0" smtClean="0">
                <a:solidFill>
                  <a:srgbClr val="275023"/>
                </a:solidFill>
              </a:rPr>
              <a:t>Socks</a:t>
            </a:r>
            <a:endParaRPr lang="en-US" b="1" dirty="0" smtClean="0">
              <a:solidFill>
                <a:srgbClr val="275023"/>
              </a:solidFill>
            </a:endParaRPr>
          </a:p>
          <a:p>
            <a:r>
              <a:rPr lang="en-US" b="1" dirty="0" smtClean="0">
                <a:solidFill>
                  <a:srgbClr val="275023"/>
                </a:solidFill>
              </a:rPr>
              <a:t>Suit</a:t>
            </a:r>
            <a:endParaRPr lang="en-US" b="1" dirty="0" smtClean="0">
              <a:solidFill>
                <a:srgbClr val="275023"/>
              </a:solidFill>
            </a:endParaRPr>
          </a:p>
          <a:p>
            <a:r>
              <a:rPr lang="en-US" b="1" dirty="0" smtClean="0">
                <a:solidFill>
                  <a:srgbClr val="275023"/>
                </a:solidFill>
              </a:rPr>
              <a:t>Shoes</a:t>
            </a:r>
          </a:p>
          <a:p>
            <a:r>
              <a:rPr lang="en-US" b="1" dirty="0" smtClean="0">
                <a:solidFill>
                  <a:srgbClr val="275023"/>
                </a:solidFill>
              </a:rPr>
              <a:t>Boots</a:t>
            </a:r>
          </a:p>
          <a:p>
            <a:r>
              <a:rPr lang="en-US" b="1" dirty="0" smtClean="0">
                <a:solidFill>
                  <a:srgbClr val="275023"/>
                </a:solidFill>
              </a:rPr>
              <a:t>Trainers</a:t>
            </a:r>
            <a:endParaRPr lang="en-US" b="1" dirty="0">
              <a:solidFill>
                <a:srgbClr val="275023"/>
              </a:solidFill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759" y="1285762"/>
            <a:ext cx="804824" cy="117262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3" y="3311359"/>
            <a:ext cx="841466" cy="830296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43" y="4726840"/>
            <a:ext cx="891924" cy="1216761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63" y="4141655"/>
            <a:ext cx="1055667" cy="812368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63" y="2860460"/>
            <a:ext cx="843492" cy="901798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87"/>
          <a:stretch/>
        </p:blipFill>
        <p:spPr>
          <a:xfrm rot="19770935">
            <a:off x="3249367" y="1924796"/>
            <a:ext cx="1055667" cy="698541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968" y="1600200"/>
            <a:ext cx="868422" cy="936769"/>
          </a:xfrm>
          <a:prstGeom prst="rect">
            <a:avLst/>
          </a:prstGeom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756" y="2002532"/>
            <a:ext cx="791725" cy="1006565"/>
          </a:xfrm>
          <a:prstGeom prst="rect">
            <a:avLst/>
          </a:prstGeom>
        </p:spPr>
      </p:pic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087" y="3061603"/>
            <a:ext cx="876464" cy="834547"/>
          </a:xfrm>
          <a:prstGeom prst="rect">
            <a:avLst/>
          </a:prstGeom>
        </p:spPr>
      </p:pic>
      <p:pic>
        <p:nvPicPr>
          <p:cNvPr id="14" name="Picture 13" descr="images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69" y="4471732"/>
            <a:ext cx="606699" cy="964582"/>
          </a:xfrm>
          <a:prstGeom prst="rect">
            <a:avLst/>
          </a:prstGeom>
        </p:spPr>
      </p:pic>
      <p:pic>
        <p:nvPicPr>
          <p:cNvPr id="15" name="Picture 14" descr="images.jp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23"/>
          <a:stretch/>
        </p:blipFill>
        <p:spPr>
          <a:xfrm>
            <a:off x="7690322" y="5209131"/>
            <a:ext cx="661562" cy="774379"/>
          </a:xfrm>
          <a:prstGeom prst="rect">
            <a:avLst/>
          </a:prstGeom>
        </p:spPr>
      </p:pic>
      <p:pic>
        <p:nvPicPr>
          <p:cNvPr id="16" name="Picture 15" descr="images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09" y="3530035"/>
            <a:ext cx="849952" cy="66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5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144946"/>
          </a:xfrm>
        </p:spPr>
        <p:txBody>
          <a:bodyPr/>
          <a:lstStyle/>
          <a:p>
            <a:r>
              <a:rPr lang="en-US" dirty="0" smtClean="0"/>
              <a:t>Descriptions using </a:t>
            </a:r>
            <a:r>
              <a:rPr lang="en-US" dirty="0" err="1" smtClean="0"/>
              <a:t>colours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275023"/>
                </a:solidFill>
              </a:rPr>
              <a:t>Red 		</a:t>
            </a:r>
          </a:p>
          <a:p>
            <a:r>
              <a:rPr lang="en-US" b="1" dirty="0" smtClean="0">
                <a:solidFill>
                  <a:srgbClr val="275023"/>
                </a:solidFill>
              </a:rPr>
              <a:t>Blue</a:t>
            </a:r>
            <a:endParaRPr lang="en-US" b="1" dirty="0" smtClean="0">
              <a:solidFill>
                <a:srgbClr val="275023"/>
              </a:solidFill>
            </a:endParaRPr>
          </a:p>
          <a:p>
            <a:r>
              <a:rPr lang="en-US" b="1" dirty="0" smtClean="0">
                <a:solidFill>
                  <a:srgbClr val="275023"/>
                </a:solidFill>
              </a:rPr>
              <a:t>Green</a:t>
            </a:r>
          </a:p>
          <a:p>
            <a:r>
              <a:rPr lang="en-US" b="1" dirty="0" smtClean="0">
                <a:solidFill>
                  <a:srgbClr val="275023"/>
                </a:solidFill>
              </a:rPr>
              <a:t>Black</a:t>
            </a:r>
          </a:p>
          <a:p>
            <a:r>
              <a:rPr lang="en-US" b="1" dirty="0" smtClean="0">
                <a:solidFill>
                  <a:srgbClr val="275023"/>
                </a:solidFill>
              </a:rPr>
              <a:t>Yellow</a:t>
            </a:r>
          </a:p>
          <a:p>
            <a:r>
              <a:rPr lang="en-US" b="1" dirty="0" smtClean="0">
                <a:solidFill>
                  <a:srgbClr val="275023"/>
                </a:solidFill>
              </a:rPr>
              <a:t>White</a:t>
            </a:r>
          </a:p>
          <a:p>
            <a:r>
              <a:rPr lang="en-US" b="1" dirty="0" smtClean="0">
                <a:solidFill>
                  <a:srgbClr val="275023"/>
                </a:solidFill>
              </a:rPr>
              <a:t>Purple</a:t>
            </a:r>
          </a:p>
          <a:p>
            <a:r>
              <a:rPr lang="en-US" b="1" dirty="0" smtClean="0">
                <a:solidFill>
                  <a:srgbClr val="275023"/>
                </a:solidFill>
              </a:rPr>
              <a:t>Grey</a:t>
            </a:r>
          </a:p>
          <a:p>
            <a:r>
              <a:rPr lang="en-US" b="1" dirty="0" smtClean="0">
                <a:solidFill>
                  <a:srgbClr val="275023"/>
                </a:solidFill>
              </a:rPr>
              <a:t>Brown </a:t>
            </a:r>
            <a:endParaRPr lang="en-US" b="1" dirty="0">
              <a:solidFill>
                <a:srgbClr val="275023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275023"/>
                </a:solidFill>
              </a:rPr>
              <a:t>Gold  </a:t>
            </a:r>
            <a:r>
              <a:rPr lang="en-US" b="1" dirty="0" smtClean="0">
                <a:solidFill>
                  <a:srgbClr val="275023"/>
                </a:solidFill>
              </a:rPr>
              <a:t>		</a:t>
            </a:r>
          </a:p>
          <a:p>
            <a:r>
              <a:rPr lang="en-US" b="1" dirty="0" smtClean="0">
                <a:solidFill>
                  <a:srgbClr val="275023"/>
                </a:solidFill>
              </a:rPr>
              <a:t>Silver</a:t>
            </a:r>
          </a:p>
          <a:p>
            <a:r>
              <a:rPr lang="en-US" b="1" dirty="0" smtClean="0">
                <a:solidFill>
                  <a:srgbClr val="275023"/>
                </a:solidFill>
              </a:rPr>
              <a:t>Bronze</a:t>
            </a:r>
          </a:p>
          <a:p>
            <a:r>
              <a:rPr lang="en-US" b="1" dirty="0" smtClean="0">
                <a:solidFill>
                  <a:srgbClr val="275023"/>
                </a:solidFill>
              </a:rPr>
              <a:t>Orange</a:t>
            </a:r>
          </a:p>
          <a:p>
            <a:r>
              <a:rPr lang="en-US" b="1" dirty="0" smtClean="0">
                <a:solidFill>
                  <a:srgbClr val="275023"/>
                </a:solidFill>
              </a:rPr>
              <a:t>Pink </a:t>
            </a:r>
            <a:endParaRPr lang="en-US" b="1" dirty="0" smtClean="0">
              <a:solidFill>
                <a:srgbClr val="275023"/>
              </a:solidFill>
            </a:endParaRPr>
          </a:p>
          <a:p>
            <a:r>
              <a:rPr lang="en-US" b="1" dirty="0" smtClean="0">
                <a:solidFill>
                  <a:srgbClr val="275023"/>
                </a:solidFill>
              </a:rPr>
              <a:t>Dark</a:t>
            </a:r>
          </a:p>
          <a:p>
            <a:r>
              <a:rPr lang="en-US" b="1" dirty="0" smtClean="0">
                <a:solidFill>
                  <a:srgbClr val="275023"/>
                </a:solidFill>
              </a:rPr>
              <a:t>Light </a:t>
            </a:r>
            <a:endParaRPr lang="en-US" b="1" dirty="0" smtClean="0">
              <a:solidFill>
                <a:srgbClr val="275023"/>
              </a:solidFill>
            </a:endParaRPr>
          </a:p>
          <a:p>
            <a:r>
              <a:rPr lang="en-US" b="1" dirty="0" smtClean="0">
                <a:solidFill>
                  <a:srgbClr val="275023"/>
                </a:solidFill>
              </a:rPr>
              <a:t>Bright</a:t>
            </a:r>
          </a:p>
          <a:p>
            <a:endParaRPr lang="en-US" b="1" dirty="0" smtClean="0">
              <a:solidFill>
                <a:srgbClr val="3B7834"/>
              </a:solidFill>
            </a:endParaRPr>
          </a:p>
        </p:txBody>
      </p:sp>
      <p:pic>
        <p:nvPicPr>
          <p:cNvPr id="3" name="Picture 2" descr="li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632" y="1484733"/>
            <a:ext cx="870931" cy="652357"/>
          </a:xfrm>
          <a:prstGeom prst="rect">
            <a:avLst/>
          </a:prstGeom>
        </p:spPr>
      </p:pic>
      <p:pic>
        <p:nvPicPr>
          <p:cNvPr id="4" name="Picture 3" descr="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12" y="1971974"/>
            <a:ext cx="707182" cy="529704"/>
          </a:xfrm>
          <a:prstGeom prst="rect">
            <a:avLst/>
          </a:prstGeom>
        </p:spPr>
      </p:pic>
      <p:pic>
        <p:nvPicPr>
          <p:cNvPr id="7" name="Picture 6" descr="gras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097601" y="2525497"/>
            <a:ext cx="706422" cy="4860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67113" y="3011515"/>
            <a:ext cx="707182" cy="452526"/>
          </a:xfrm>
          <a:prstGeom prst="rect">
            <a:avLst/>
          </a:prstGeom>
          <a:solidFill>
            <a:schemeClr val="accent6">
              <a:lumMod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un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601" y="3282602"/>
            <a:ext cx="835612" cy="785475"/>
          </a:xfrm>
          <a:prstGeom prst="rect">
            <a:avLst/>
          </a:prstGeom>
        </p:spPr>
      </p:pic>
      <p:pic>
        <p:nvPicPr>
          <p:cNvPr id="10" name="Picture 9" descr="shir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10" y="3773337"/>
            <a:ext cx="743577" cy="743577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9927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345" y="4383538"/>
            <a:ext cx="658678" cy="527467"/>
          </a:xfrm>
          <a:prstGeom prst="rect">
            <a:avLst/>
          </a:prstGeom>
        </p:spPr>
      </p:pic>
      <p:pic>
        <p:nvPicPr>
          <p:cNvPr id="12" name="Picture 11" descr="imag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210" y="4911005"/>
            <a:ext cx="796563" cy="643623"/>
          </a:xfrm>
          <a:prstGeom prst="rect">
            <a:avLst/>
          </a:prstGeom>
        </p:spPr>
      </p:pic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16" y="5313280"/>
            <a:ext cx="658678" cy="482695"/>
          </a:xfrm>
          <a:prstGeom prst="rect">
            <a:avLst/>
          </a:prstGeom>
        </p:spPr>
      </p:pic>
      <p:pic>
        <p:nvPicPr>
          <p:cNvPr id="14" name="Picture 13" descr="images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321" y="1484733"/>
            <a:ext cx="709252" cy="502055"/>
          </a:xfrm>
          <a:prstGeom prst="rect">
            <a:avLst/>
          </a:prstGeom>
        </p:spPr>
      </p:pic>
      <p:pic>
        <p:nvPicPr>
          <p:cNvPr id="15" name="Picture 14" descr="images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88" y="1656653"/>
            <a:ext cx="574741" cy="845025"/>
          </a:xfrm>
          <a:prstGeom prst="rect">
            <a:avLst/>
          </a:prstGeom>
        </p:spPr>
      </p:pic>
      <p:pic>
        <p:nvPicPr>
          <p:cNvPr id="16" name="Picture 15" descr="images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745" y="2382413"/>
            <a:ext cx="494827" cy="629102"/>
          </a:xfrm>
          <a:prstGeom prst="rect">
            <a:avLst/>
          </a:prstGeom>
        </p:spPr>
      </p:pic>
      <p:pic>
        <p:nvPicPr>
          <p:cNvPr id="17" name="Picture 16" descr="images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488" y="2950984"/>
            <a:ext cx="710162" cy="694519"/>
          </a:xfrm>
          <a:prstGeom prst="rect">
            <a:avLst/>
          </a:prstGeom>
        </p:spPr>
      </p:pic>
      <p:pic>
        <p:nvPicPr>
          <p:cNvPr id="18" name="Picture 17" descr="images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149" y="3282602"/>
            <a:ext cx="588931" cy="765311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7118067" y="4068077"/>
            <a:ext cx="669572" cy="539306"/>
          </a:xfrm>
          <a:prstGeom prst="ellipse">
            <a:avLst/>
          </a:prstGeom>
          <a:solidFill>
            <a:srgbClr val="1F51A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51321" y="4371699"/>
            <a:ext cx="669572" cy="539306"/>
          </a:xfrm>
          <a:prstGeom prst="ellipse">
            <a:avLst/>
          </a:prstGeom>
          <a:solidFill>
            <a:srgbClr val="84CDD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40702" y="4911005"/>
            <a:ext cx="669572" cy="539306"/>
          </a:xfrm>
          <a:prstGeom prst="ellipse">
            <a:avLst/>
          </a:prstGeom>
          <a:solidFill>
            <a:srgbClr val="17A1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41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See if you can describe these people</a:t>
            </a:r>
            <a:endParaRPr lang="en-US" b="1" dirty="0"/>
          </a:p>
        </p:txBody>
      </p:sp>
      <p:pic>
        <p:nvPicPr>
          <p:cNvPr id="6" name="Picture 5" descr="old lad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858" y="2208051"/>
            <a:ext cx="2206929" cy="3977758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3177"/>
            <a:ext cx="2474263" cy="2952632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22" y="1444532"/>
            <a:ext cx="1546436" cy="4741277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678" y="2853720"/>
            <a:ext cx="2785744" cy="333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745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DESCRIPTIONS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72" y="1600201"/>
            <a:ext cx="8377879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 hat could be explained in many ways using BSL depending on the type of hat :-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3" descr="h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2" y="2460281"/>
            <a:ext cx="1608591" cy="1461137"/>
          </a:xfrm>
          <a:prstGeom prst="rect">
            <a:avLst/>
          </a:prstGeom>
        </p:spPr>
      </p:pic>
      <p:pic>
        <p:nvPicPr>
          <p:cNvPr id="5" name="Picture 4" descr="h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42" y="2460281"/>
            <a:ext cx="1636281" cy="1298636"/>
          </a:xfrm>
          <a:prstGeom prst="rect">
            <a:avLst/>
          </a:prstGeom>
        </p:spPr>
      </p:pic>
      <p:pic>
        <p:nvPicPr>
          <p:cNvPr id="6" name="Picture 5" descr="ha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838" y="2235839"/>
            <a:ext cx="1365900" cy="1685579"/>
          </a:xfrm>
          <a:prstGeom prst="rect">
            <a:avLst/>
          </a:prstGeom>
        </p:spPr>
      </p:pic>
      <p:pic>
        <p:nvPicPr>
          <p:cNvPr id="7" name="Picture 6" descr="ha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948" y="2591440"/>
            <a:ext cx="1846856" cy="1167477"/>
          </a:xfrm>
          <a:prstGeom prst="rect">
            <a:avLst/>
          </a:prstGeom>
        </p:spPr>
      </p:pic>
      <p:pic>
        <p:nvPicPr>
          <p:cNvPr id="8" name="Picture 7" descr="ha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54" y="2460281"/>
            <a:ext cx="1298635" cy="12986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077" y="4123873"/>
            <a:ext cx="645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The same applies for coats, scarves and other clothing :-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 descr="coa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2" y="4688218"/>
            <a:ext cx="1255383" cy="1675506"/>
          </a:xfrm>
          <a:prstGeom prst="rect">
            <a:avLst/>
          </a:prstGeom>
        </p:spPr>
      </p:pic>
      <p:pic>
        <p:nvPicPr>
          <p:cNvPr id="11" name="Picture 10" descr="coa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50" y="4688218"/>
            <a:ext cx="1396255" cy="1675506"/>
          </a:xfrm>
          <a:prstGeom prst="rect">
            <a:avLst/>
          </a:prstGeom>
        </p:spPr>
      </p:pic>
      <p:pic>
        <p:nvPicPr>
          <p:cNvPr id="12" name="Picture 11" descr="tuxed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798" y="4601232"/>
            <a:ext cx="1197850" cy="1762492"/>
          </a:xfrm>
          <a:prstGeom prst="rect">
            <a:avLst/>
          </a:prstGeom>
        </p:spPr>
      </p:pic>
      <p:pic>
        <p:nvPicPr>
          <p:cNvPr id="13" name="Picture 12" descr="scarf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5" y="4647022"/>
            <a:ext cx="1633689" cy="1296579"/>
          </a:xfrm>
          <a:prstGeom prst="rect">
            <a:avLst/>
          </a:prstGeom>
        </p:spPr>
      </p:pic>
      <p:pic>
        <p:nvPicPr>
          <p:cNvPr id="14" name="Picture 13" descr="scarf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022" y="4688218"/>
            <a:ext cx="1286191" cy="137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1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75023"/>
                </a:solidFill>
              </a:rPr>
              <a:t>Hair styles are also signed according to the style :-</a:t>
            </a:r>
            <a:endParaRPr lang="en-US" dirty="0">
              <a:solidFill>
                <a:srgbClr val="275023"/>
              </a:solidFill>
            </a:endParaRPr>
          </a:p>
        </p:txBody>
      </p:sp>
      <p:pic>
        <p:nvPicPr>
          <p:cNvPr id="4" name="Picture 3" descr="hai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75" y="2144413"/>
            <a:ext cx="1237954" cy="1652733"/>
          </a:xfrm>
          <a:prstGeom prst="rect">
            <a:avLst/>
          </a:prstGeom>
        </p:spPr>
      </p:pic>
      <p:pic>
        <p:nvPicPr>
          <p:cNvPr id="5" name="Picture 4" descr="hai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59" y="2144413"/>
            <a:ext cx="1238493" cy="1652733"/>
          </a:xfrm>
          <a:prstGeom prst="rect">
            <a:avLst/>
          </a:prstGeom>
        </p:spPr>
      </p:pic>
      <p:pic>
        <p:nvPicPr>
          <p:cNvPr id="6" name="Picture 5" descr="hai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590" y="2144413"/>
            <a:ext cx="1169913" cy="1652733"/>
          </a:xfrm>
          <a:prstGeom prst="rect">
            <a:avLst/>
          </a:prstGeom>
        </p:spPr>
      </p:pic>
      <p:pic>
        <p:nvPicPr>
          <p:cNvPr id="7" name="Picture 6" descr="hai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06" y="2228653"/>
            <a:ext cx="1134781" cy="1568493"/>
          </a:xfrm>
          <a:prstGeom prst="rect">
            <a:avLst/>
          </a:prstGeom>
        </p:spPr>
      </p:pic>
      <p:pic>
        <p:nvPicPr>
          <p:cNvPr id="9" name="Picture 8" descr="hair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696" y="2393608"/>
            <a:ext cx="1384907" cy="1403538"/>
          </a:xfrm>
          <a:prstGeom prst="rect">
            <a:avLst/>
          </a:prstGeom>
        </p:spPr>
      </p:pic>
      <p:pic>
        <p:nvPicPr>
          <p:cNvPr id="10" name="Picture 9" descr="hai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971" y="2228653"/>
            <a:ext cx="1119097" cy="1681703"/>
          </a:xfrm>
          <a:prstGeom prst="rect">
            <a:avLst/>
          </a:prstGeom>
        </p:spPr>
      </p:pic>
      <p:pic>
        <p:nvPicPr>
          <p:cNvPr id="11" name="Picture 10" descr="bal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" y="4222846"/>
            <a:ext cx="1486319" cy="1486319"/>
          </a:xfrm>
          <a:prstGeom prst="rect">
            <a:avLst/>
          </a:prstGeom>
        </p:spPr>
      </p:pic>
      <p:pic>
        <p:nvPicPr>
          <p:cNvPr id="12" name="Picture 11" descr="hair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42" y="4358639"/>
            <a:ext cx="1543458" cy="1350526"/>
          </a:xfrm>
          <a:prstGeom prst="rect">
            <a:avLst/>
          </a:prstGeom>
        </p:spPr>
      </p:pic>
      <p:pic>
        <p:nvPicPr>
          <p:cNvPr id="13" name="Picture 12" descr="hair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023" y="4147068"/>
            <a:ext cx="1237612" cy="1796533"/>
          </a:xfrm>
          <a:prstGeom prst="rect">
            <a:avLst/>
          </a:prstGeom>
        </p:spPr>
      </p:pic>
      <p:pic>
        <p:nvPicPr>
          <p:cNvPr id="14" name="Picture 13" descr="short-curly-hairstyles-for-men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771" y="4147068"/>
            <a:ext cx="1319169" cy="1796533"/>
          </a:xfrm>
          <a:prstGeom prst="rect">
            <a:avLst/>
          </a:prstGeom>
        </p:spPr>
      </p:pic>
      <p:pic>
        <p:nvPicPr>
          <p:cNvPr id="15" name="Picture 14" descr="boris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45" y="4147068"/>
            <a:ext cx="1171573" cy="1562097"/>
          </a:xfrm>
          <a:prstGeom prst="rect">
            <a:avLst/>
          </a:prstGeom>
        </p:spPr>
      </p:pic>
      <p:pic>
        <p:nvPicPr>
          <p:cNvPr id="16" name="Picture 15" descr="images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41" y="4147068"/>
            <a:ext cx="1361697" cy="165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99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PRACTICAL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solidFill>
                <a:srgbClr val="2F97B5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275023"/>
                </a:solidFill>
              </a:rPr>
              <a:t>Your BSL skills</a:t>
            </a:r>
            <a:r>
              <a:rPr lang="en-US" b="1" dirty="0">
                <a:solidFill>
                  <a:srgbClr val="275023"/>
                </a:solidFill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must</a:t>
            </a:r>
            <a:r>
              <a:rPr lang="en-US" b="1" dirty="0" smtClean="0">
                <a:solidFill>
                  <a:srgbClr val="275023"/>
                </a:solidFill>
              </a:rPr>
              <a:t> include NMF !</a:t>
            </a:r>
            <a:endParaRPr lang="en-US" b="1" dirty="0">
              <a:solidFill>
                <a:srgbClr val="275023"/>
              </a:solidFill>
            </a:endParaRPr>
          </a:p>
          <a:p>
            <a:endParaRPr lang="en-US" b="1" dirty="0" smtClean="0">
              <a:solidFill>
                <a:srgbClr val="275023"/>
              </a:solidFill>
            </a:endParaRPr>
          </a:p>
          <a:p>
            <a:r>
              <a:rPr lang="en-US" b="1" dirty="0" smtClean="0">
                <a:solidFill>
                  <a:srgbClr val="275023"/>
                </a:solidFill>
              </a:rPr>
              <a:t>Describe the person next to you</a:t>
            </a:r>
            <a:endParaRPr lang="en-US" b="1" dirty="0">
              <a:solidFill>
                <a:srgbClr val="275023"/>
              </a:solidFill>
            </a:endParaRPr>
          </a:p>
          <a:p>
            <a:r>
              <a:rPr lang="en-US" b="1" dirty="0" smtClean="0">
                <a:solidFill>
                  <a:srgbClr val="275023"/>
                </a:solidFill>
              </a:rPr>
              <a:t>Describe the person opposite you</a:t>
            </a:r>
          </a:p>
          <a:p>
            <a:endParaRPr lang="en-US" b="1" dirty="0">
              <a:solidFill>
                <a:srgbClr val="2F97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86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Custom 4">
      <a:dk1>
        <a:srgbClr val="4FA045"/>
      </a:dk1>
      <a:lt1>
        <a:sysClr val="window" lastClr="FFFFFF"/>
      </a:lt1>
      <a:dk2>
        <a:srgbClr val="676A55"/>
      </a:dk2>
      <a:lt2>
        <a:srgbClr val="EAEBDE"/>
      </a:lt2>
      <a:accent1>
        <a:srgbClr val="8FA66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528</TotalTime>
  <Words>227</Words>
  <Application>Microsoft Macintosh PowerPoint</Application>
  <PresentationFormat>On-screen Show (4:3)</PresentationFormat>
  <Paragraphs>72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Breeze</vt:lpstr>
      <vt:lpstr>     BSL  Level 1  Unit 102 ‘Human Description’ </vt:lpstr>
      <vt:lpstr>NMF</vt:lpstr>
      <vt:lpstr>‘Describing people’</vt:lpstr>
      <vt:lpstr>Describing Clothing</vt:lpstr>
      <vt:lpstr>Descriptions using colours.</vt:lpstr>
      <vt:lpstr>See if you can describe these people</vt:lpstr>
      <vt:lpstr>DESCRIPTIONS</vt:lpstr>
      <vt:lpstr>DESCRIPTIONS</vt:lpstr>
      <vt:lpstr>PRACTICAL</vt:lpstr>
      <vt:lpstr>GUESS WHO ???</vt:lpstr>
    </vt:vector>
  </TitlesOfParts>
  <Company>Thomas Tallis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‘Meeting People’</dc:title>
  <dc:creator>Thomas Tallis School</dc:creator>
  <cp:lastModifiedBy>L PATTON</cp:lastModifiedBy>
  <cp:revision>38</cp:revision>
  <cp:lastPrinted>2014-01-16T09:56:42Z</cp:lastPrinted>
  <dcterms:created xsi:type="dcterms:W3CDTF">2013-04-18T07:30:20Z</dcterms:created>
  <dcterms:modified xsi:type="dcterms:W3CDTF">2014-01-21T13:03:21Z</dcterms:modified>
</cp:coreProperties>
</file>